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notesSlide49.xml" ContentType="application/vnd.openxmlformats-officedocument.presentationml.notesSlide+xml"/>
  <Override PartName="/ppt/notesSlides/_rels/notesSlide46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5.xml.rels" ContentType="application/vnd.openxmlformats-package.relationships+xml"/>
  <Override PartName="/ppt/notesSlides/notesSlide46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5.xml" ContentType="application/vnd.openxmlformats-officedocument.presentationml.notesSlide+xml"/>
  <Override PartName="/ppt/media/image45.tif" ContentType="image/tiff"/>
  <Override PartName="/ppt/media/image44.png" ContentType="image/png"/>
  <Override PartName="/ppt/media/image43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37.png" ContentType="image/png"/>
  <Override PartName="/ppt/media/image9.jpeg" ContentType="image/jpeg"/>
  <Override PartName="/ppt/media/image2.jpeg" ContentType="image/jpeg"/>
  <Override PartName="/ppt/media/image15.png" ContentType="image/png"/>
  <Override PartName="/ppt/media/image3.jpeg" ContentType="image/jpeg"/>
  <Override PartName="/ppt/media/image4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7.jpeg" ContentType="image/jpeg"/>
  <Override PartName="/ppt/media/image26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8.jpeg" ContentType="image/jpeg"/>
  <Override PartName="/ppt/media/image36.png" ContentType="image/png"/>
  <Override PartName="/ppt/media/image12.tif" ContentType="image/tiff"/>
  <Override PartName="/ppt/media/image38.jpeg" ContentType="image/jpeg"/>
  <Override PartName="/ppt/media/image14.tif" ContentType="image/tiff"/>
  <Override PartName="/ppt/media/image13.tif" ContentType="image/tiff"/>
  <Override PartName="/ppt/media/image11.gif" ContentType="image/gif"/>
  <Override PartName="/ppt/media/image35.gif" ContentType="image/gif"/>
  <Override PartName="/ppt/media/image10.jpeg" ContentType="image/jpeg"/>
  <Override PartName="/ppt/media/image1.png" ContentType="image/png"/>
  <Override PartName="/ppt/media/image42.jpeg" ContentType="image/jpeg"/>
  <Override PartName="/ppt/media/image5.png" ContentType="image/png"/>
  <Override PartName="/ppt/media/image20.jpeg" ContentType="image/jpeg"/>
  <Override PartName="/ppt/media/image21.jpeg" ContentType="image/jpeg"/>
  <Override PartName="/ppt/media/image27.jpeg" ContentType="image/jpeg"/>
  <Override PartName="/ppt/media/image16.png" ContentType="image/png"/>
  <Override PartName="/ppt/media/image6.jpeg" ContentType="image/jpeg"/>
  <Override PartName="/ppt/media/image28.jpeg" ContentType="image/jpe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</p:sldIdLst>
  <p:sldSz cx="9144000" cy="6858000"/>
  <p:notesSz cx="7315200" cy="96012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8CDB8997-575A-4A9B-A3F0-92F95A2F55B8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440" cy="432000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4143600" y="9119520"/>
            <a:ext cx="316908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5468BEAD-B8EB-4DEC-BEFD-B4FD4CA253B5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440" cy="432000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4143600" y="9119520"/>
            <a:ext cx="316908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D0706089-42E9-49FD-83C2-598B00FC1F96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440" cy="432000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4143600" y="9119520"/>
            <a:ext cx="316908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3183E767-99FC-4077-B4D7-E9C4DA3E3179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440" cy="432000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61" name="CustomShape 2"/>
          <p:cNvSpPr/>
          <p:nvPr/>
        </p:nvSpPr>
        <p:spPr>
          <a:xfrm>
            <a:off x="4143600" y="9119520"/>
            <a:ext cx="316908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7A99ED68-8A1B-4749-9E3E-F1EFE45F510F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440" cy="4320000"/>
          </a:xfrm>
          <a:prstGeom prst="rect">
            <a:avLst/>
          </a:prstGeom>
        </p:spPr>
        <p:txBody>
          <a:bodyPr lIns="95760" rIns="95760" tIns="47880" bIns="478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63" name="CustomShape 2"/>
          <p:cNvSpPr/>
          <p:nvPr/>
        </p:nvSpPr>
        <p:spPr>
          <a:xfrm>
            <a:off x="4143600" y="9119520"/>
            <a:ext cx="3169080" cy="4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5760" rIns="95760" tIns="47880" bIns="47880" anchor="b"/>
          <a:p>
            <a:pPr algn="r">
              <a:lnSpc>
                <a:spcPct val="100000"/>
              </a:lnSpc>
            </a:pPr>
            <a:fld id="{4E8C5507-12AD-46C2-AA79-B2BED0EF7FC9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390600" y="2953440"/>
            <a:ext cx="8229240" cy="404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390600" y="2953440"/>
            <a:ext cx="8229240" cy="404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390600" y="2953440"/>
            <a:ext cx="8229240" cy="404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90600" y="2953440"/>
            <a:ext cx="8229240" cy="404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426960" y="3736800"/>
            <a:ext cx="6335280" cy="3456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426960" y="3962520"/>
            <a:ext cx="3534840" cy="45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ctr">
            <a:norm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Roboto"/>
              </a:rPr>
              <a:t>The Coding Bootcamp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41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18440"/>
            <a:ext cx="9154800" cy="45828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Line 2"/>
          <p:cNvSpPr/>
          <p:nvPr/>
        </p:nvSpPr>
        <p:spPr>
          <a:xfrm>
            <a:off x="0" y="653760"/>
            <a:ext cx="9144000" cy="360"/>
          </a:xfrm>
          <a:prstGeom prst="line">
            <a:avLst/>
          </a:prstGeom>
          <a:ln w="41400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2"/>
          <p:cNvSpPr/>
          <p:nvPr/>
        </p:nvSpPr>
        <p:spPr>
          <a:xfrm>
            <a:off x="426960" y="3736800"/>
            <a:ext cx="6335280" cy="3456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CustomShape 3"/>
          <p:cNvSpPr/>
          <p:nvPr/>
        </p:nvSpPr>
        <p:spPr>
          <a:xfrm>
            <a:off x="1425600" y="3851280"/>
            <a:ext cx="6457680" cy="54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PlaceHolder 4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</a:rPr>
              <a:t>Click to edit Master title style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gif"/><Relationship Id="rId6" Type="http://schemas.openxmlformats.org/officeDocument/2006/relationships/image" Target="../media/image12.tif"/><Relationship Id="rId7" Type="http://schemas.openxmlformats.org/officeDocument/2006/relationships/image" Target="../media/image13.tif"/><Relationship Id="rId8" Type="http://schemas.openxmlformats.org/officeDocument/2006/relationships/image" Target="../media/image14.tif"/><Relationship Id="rId9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jpeg"/><Relationship Id="rId10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5.gif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5.tif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100" spc="-1" strike="noStrike">
                <a:solidFill>
                  <a:srgbClr val="ffffff"/>
                </a:solidFill>
                <a:latin typeface="Arial"/>
              </a:rPr>
              <a:t>Going Live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304920" y="97920"/>
            <a:ext cx="4075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Recap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304920" y="762120"/>
            <a:ext cx="8740080" cy="449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In just one whirlwind week we’ve covered: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Full-Stack Development Conceptually</a:t>
            </a:r>
            <a:endParaRPr b="0" lang="en-US" sz="22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Terminal / Git Bash</a:t>
            </a:r>
            <a:endParaRPr b="0" lang="en-US" sz="22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HTML Syntax</a:t>
            </a:r>
            <a:endParaRPr b="0" lang="en-US" sz="22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Git Concepts and Commands</a:t>
            </a:r>
            <a:endParaRPr b="0" lang="en-US" sz="22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CSS Purpose, Syntax, and Styles</a:t>
            </a:r>
            <a:endParaRPr b="0" lang="en-US" sz="22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Floating</a:t>
            </a:r>
            <a:endParaRPr b="0" lang="en-US" sz="22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Positioning</a:t>
            </a:r>
            <a:endParaRPr b="0" lang="en-US" sz="22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Box Model</a:t>
            </a:r>
            <a:endParaRPr b="0" lang="en-US" sz="22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Chrome Dev Tools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 u="sng">
                <a:solidFill>
                  <a:srgbClr val="000000"/>
                </a:solidFill>
                <a:uFillTx/>
                <a:latin typeface="Arial"/>
              </a:rPr>
              <a:t> </a:t>
            </a:r>
            <a:r>
              <a:rPr b="1" lang="en-US" sz="2200" spc="-1" strike="noStrike" u="sng">
                <a:solidFill>
                  <a:srgbClr val="000000"/>
                </a:solidFill>
                <a:uFillTx/>
                <a:latin typeface="Arial"/>
              </a:rPr>
              <a:t>How to Learn on Your Own!!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88" name="Picture 2" descr=""/>
          <p:cNvPicPr/>
          <p:nvPr/>
        </p:nvPicPr>
        <p:blipFill>
          <a:blip r:embed="rId1"/>
          <a:srcRect l="0" t="0" r="0" b="4167"/>
          <a:stretch/>
        </p:blipFill>
        <p:spPr>
          <a:xfrm>
            <a:off x="5257800" y="2568240"/>
            <a:ext cx="3885480" cy="37234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transition>
    <p:fade/>
  </p:transition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304920" y="97920"/>
            <a:ext cx="52570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Full-Stack Development?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90" name="Picture 7" descr=""/>
          <p:cNvPicPr/>
          <p:nvPr/>
        </p:nvPicPr>
        <p:blipFill>
          <a:blip r:embed="rId1"/>
          <a:stretch/>
        </p:blipFill>
        <p:spPr>
          <a:xfrm>
            <a:off x="1571760" y="723960"/>
            <a:ext cx="5616360" cy="561636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304920" y="97920"/>
            <a:ext cx="52570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&gt; Intro to Console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92" name="Picture 4" descr=""/>
          <p:cNvPicPr/>
          <p:nvPr/>
        </p:nvPicPr>
        <p:blipFill>
          <a:blip r:embed="rId1"/>
          <a:stretch/>
        </p:blipFill>
        <p:spPr>
          <a:xfrm>
            <a:off x="990720" y="847080"/>
            <a:ext cx="7619400" cy="546840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304920" y="97920"/>
            <a:ext cx="52570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&lt;title&gt; Intro to HTML &lt;/title&gt;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94" name="Picture 6" descr=""/>
          <p:cNvPicPr/>
          <p:nvPr/>
        </p:nvPicPr>
        <p:blipFill>
          <a:blip r:embed="rId1"/>
          <a:stretch/>
        </p:blipFill>
        <p:spPr>
          <a:xfrm>
            <a:off x="0" y="911520"/>
            <a:ext cx="4101120" cy="4101120"/>
          </a:xfrm>
          <a:prstGeom prst="rect">
            <a:avLst/>
          </a:prstGeom>
          <a:ln>
            <a:noFill/>
          </a:ln>
        </p:spPr>
      </p:pic>
      <p:pic>
        <p:nvPicPr>
          <p:cNvPr id="195" name="Picture 4" descr=""/>
          <p:cNvPicPr/>
          <p:nvPr/>
        </p:nvPicPr>
        <p:blipFill>
          <a:blip r:embed="rId2"/>
          <a:stretch/>
        </p:blipFill>
        <p:spPr>
          <a:xfrm>
            <a:off x="4127400" y="940680"/>
            <a:ext cx="4775400" cy="4140720"/>
          </a:xfrm>
          <a:prstGeom prst="rect">
            <a:avLst/>
          </a:prstGeom>
          <a:ln>
            <a:noFill/>
          </a:ln>
        </p:spPr>
      </p:pic>
      <p:sp>
        <p:nvSpPr>
          <p:cNvPr id="196" name="CustomShape 2"/>
          <p:cNvSpPr/>
          <p:nvPr/>
        </p:nvSpPr>
        <p:spPr>
          <a:xfrm>
            <a:off x="0" y="5293440"/>
            <a:ext cx="9155160" cy="10555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3"/>
          <p:cNvSpPr/>
          <p:nvPr/>
        </p:nvSpPr>
        <p:spPr>
          <a:xfrm>
            <a:off x="173880" y="5334120"/>
            <a:ext cx="879552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indent="-216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Roboto"/>
              </a:rPr>
              <a:t> </a:t>
            </a: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Roboto"/>
              </a:rPr>
              <a:t>HTML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Roboto"/>
              </a:rPr>
              <a:t>is one of the three base languages behind </a:t>
            </a:r>
            <a:r>
              <a:rPr b="0" lang="en-US" sz="2000" spc="-1" strike="noStrike" u="sng">
                <a:solidFill>
                  <a:srgbClr val="ffffff"/>
                </a:solidFill>
                <a:uFillTx/>
                <a:latin typeface="Arial"/>
                <a:ea typeface="Roboto"/>
              </a:rPr>
              <a:t>every single website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Roboto"/>
              </a:rPr>
              <a:t>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Roboto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Roboto"/>
              </a:rPr>
              <a:t>It defines all of the basic content and a </a:t>
            </a:r>
            <a:r>
              <a:rPr b="0" i="1" lang="en-US" sz="2000" spc="-1" strike="noStrike">
                <a:solidFill>
                  <a:srgbClr val="ffffff"/>
                </a:solidFill>
                <a:latin typeface="Arial"/>
                <a:ea typeface="Roboto"/>
              </a:rPr>
              <a:t>bit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Roboto"/>
              </a:rPr>
              <a:t> of formatting.</a:t>
            </a:r>
            <a:endParaRPr b="0" lang="en-US" sz="20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Pushing and Pulling to GitHub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0" y="865080"/>
            <a:ext cx="9143640" cy="1520640"/>
          </a:xfrm>
          <a:prstGeom prst="rect">
            <a:avLst/>
          </a:prstGeom>
          <a:solidFill>
            <a:srgbClr val="dae3f3"/>
          </a:solidFill>
          <a:ln w="12600">
            <a:solidFill>
              <a:srgbClr val="dae3f3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Line 3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01" name="image3.jpeg" descr=""/>
          <p:cNvPicPr/>
          <p:nvPr/>
        </p:nvPicPr>
        <p:blipFill>
          <a:blip r:embed="rId1"/>
          <a:stretch/>
        </p:blipFill>
        <p:spPr>
          <a:xfrm>
            <a:off x="2133720" y="1230840"/>
            <a:ext cx="880560" cy="880560"/>
          </a:xfrm>
          <a:prstGeom prst="rect">
            <a:avLst/>
          </a:prstGeom>
          <a:ln w="12600">
            <a:noFill/>
          </a:ln>
        </p:spPr>
      </p:pic>
      <p:pic>
        <p:nvPicPr>
          <p:cNvPr id="202" name="image3.jpeg" descr=""/>
          <p:cNvPicPr/>
          <p:nvPr/>
        </p:nvPicPr>
        <p:blipFill>
          <a:blip r:embed="rId2"/>
          <a:stretch/>
        </p:blipFill>
        <p:spPr>
          <a:xfrm>
            <a:off x="3269160" y="1223280"/>
            <a:ext cx="880560" cy="880560"/>
          </a:xfrm>
          <a:prstGeom prst="rect">
            <a:avLst/>
          </a:prstGeom>
          <a:ln w="12600">
            <a:noFill/>
          </a:ln>
        </p:spPr>
      </p:pic>
      <p:pic>
        <p:nvPicPr>
          <p:cNvPr id="203" name="image3.jpeg" descr=""/>
          <p:cNvPicPr/>
          <p:nvPr/>
        </p:nvPicPr>
        <p:blipFill>
          <a:blip r:embed="rId3"/>
          <a:stretch/>
        </p:blipFill>
        <p:spPr>
          <a:xfrm>
            <a:off x="4404960" y="1221120"/>
            <a:ext cx="880560" cy="880560"/>
          </a:xfrm>
          <a:prstGeom prst="rect">
            <a:avLst/>
          </a:prstGeom>
          <a:ln w="12600">
            <a:noFill/>
          </a:ln>
        </p:spPr>
      </p:pic>
      <p:pic>
        <p:nvPicPr>
          <p:cNvPr id="204" name="image3.jpeg" descr=""/>
          <p:cNvPicPr/>
          <p:nvPr/>
        </p:nvPicPr>
        <p:blipFill>
          <a:blip r:embed="rId4"/>
          <a:stretch/>
        </p:blipFill>
        <p:spPr>
          <a:xfrm>
            <a:off x="5540760" y="1221120"/>
            <a:ext cx="880560" cy="880560"/>
          </a:xfrm>
          <a:prstGeom prst="rect">
            <a:avLst/>
          </a:prstGeom>
          <a:ln w="12600">
            <a:noFill/>
          </a:ln>
        </p:spPr>
      </p:pic>
      <p:pic>
        <p:nvPicPr>
          <p:cNvPr id="205" name="image1.gif" descr=""/>
          <p:cNvPicPr/>
          <p:nvPr/>
        </p:nvPicPr>
        <p:blipFill>
          <a:blip r:embed="rId5"/>
          <a:stretch/>
        </p:blipFill>
        <p:spPr>
          <a:xfrm>
            <a:off x="235080" y="855360"/>
            <a:ext cx="1511280" cy="1511280"/>
          </a:xfrm>
          <a:prstGeom prst="rect">
            <a:avLst/>
          </a:prstGeom>
          <a:ln w="12600">
            <a:noFill/>
          </a:ln>
        </p:spPr>
      </p:pic>
      <p:sp>
        <p:nvSpPr>
          <p:cNvPr id="206" name="CustomShape 4"/>
          <p:cNvSpPr/>
          <p:nvPr/>
        </p:nvSpPr>
        <p:spPr>
          <a:xfrm rot="5400000">
            <a:off x="1596600" y="2007360"/>
            <a:ext cx="873000" cy="108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66600">
            <a:solidFill>
              <a:srgbClr val="c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5"/>
          <p:cNvSpPr/>
          <p:nvPr/>
        </p:nvSpPr>
        <p:spPr>
          <a:xfrm>
            <a:off x="2424240" y="867600"/>
            <a:ext cx="205200" cy="334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1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8" name="CustomShape 6"/>
          <p:cNvSpPr/>
          <p:nvPr/>
        </p:nvSpPr>
        <p:spPr>
          <a:xfrm>
            <a:off x="3543840" y="865080"/>
            <a:ext cx="205200" cy="334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2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9" name="CustomShape 7"/>
          <p:cNvSpPr/>
          <p:nvPr/>
        </p:nvSpPr>
        <p:spPr>
          <a:xfrm>
            <a:off x="4624560" y="871920"/>
            <a:ext cx="205200" cy="334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3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0" name="CustomShape 8"/>
          <p:cNvSpPr/>
          <p:nvPr/>
        </p:nvSpPr>
        <p:spPr>
          <a:xfrm>
            <a:off x="5879880" y="871920"/>
            <a:ext cx="205200" cy="334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Arial"/>
              </a:rPr>
              <a:t>4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1" name="CustomShape 9"/>
          <p:cNvSpPr/>
          <p:nvPr/>
        </p:nvSpPr>
        <p:spPr>
          <a:xfrm flipV="1">
            <a:off x="1492200" y="866520"/>
            <a:ext cx="2217240" cy="1237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66600">
            <a:solidFill>
              <a:srgbClr val="5b9bd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10"/>
          <p:cNvSpPr/>
          <p:nvPr/>
        </p:nvSpPr>
        <p:spPr>
          <a:xfrm>
            <a:off x="1568520" y="2546280"/>
            <a:ext cx="91404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Pull Code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3" name="CustomShape 11"/>
          <p:cNvSpPr/>
          <p:nvPr/>
        </p:nvSpPr>
        <p:spPr>
          <a:xfrm>
            <a:off x="2593800" y="2962080"/>
            <a:ext cx="102060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Push Code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4" name="CustomShape 12"/>
          <p:cNvSpPr/>
          <p:nvPr/>
        </p:nvSpPr>
        <p:spPr>
          <a:xfrm rot="5400000">
            <a:off x="843480" y="2748960"/>
            <a:ext cx="2379240" cy="108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66600">
            <a:solidFill>
              <a:srgbClr val="c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13"/>
          <p:cNvSpPr/>
          <p:nvPr/>
        </p:nvSpPr>
        <p:spPr>
          <a:xfrm flipV="1">
            <a:off x="1563840" y="-515520"/>
            <a:ext cx="3163320" cy="260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noFill/>
          <a:ln w="66600">
            <a:solidFill>
              <a:srgbClr val="5b9bd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14"/>
          <p:cNvSpPr/>
          <p:nvPr/>
        </p:nvSpPr>
        <p:spPr>
          <a:xfrm>
            <a:off x="3528720" y="4784040"/>
            <a:ext cx="102060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Push Code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7" name="CustomShape 15"/>
          <p:cNvSpPr/>
          <p:nvPr/>
        </p:nvSpPr>
        <p:spPr>
          <a:xfrm>
            <a:off x="1568520" y="4084920"/>
            <a:ext cx="91404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Pull Code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8" name="CustomShape 16"/>
          <p:cNvSpPr/>
          <p:nvPr/>
        </p:nvSpPr>
        <p:spPr>
          <a:xfrm flipV="1" rot="10800000">
            <a:off x="5174280" y="5694480"/>
            <a:ext cx="3668040" cy="347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66600">
            <a:solidFill>
              <a:srgbClr val="c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17"/>
          <p:cNvSpPr/>
          <p:nvPr/>
        </p:nvSpPr>
        <p:spPr>
          <a:xfrm>
            <a:off x="4141800" y="5325840"/>
            <a:ext cx="91404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Pull Code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0" name="CustomShape 18"/>
          <p:cNvSpPr/>
          <p:nvPr/>
        </p:nvSpPr>
        <p:spPr>
          <a:xfrm flipV="1">
            <a:off x="1563840" y="-1832760"/>
            <a:ext cx="4416840" cy="39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66600">
            <a:solidFill>
              <a:srgbClr val="5b9bd5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19"/>
          <p:cNvSpPr/>
          <p:nvPr/>
        </p:nvSpPr>
        <p:spPr>
          <a:xfrm>
            <a:off x="4867560" y="5744520"/>
            <a:ext cx="102060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Push Code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2" name="CustomShape 20"/>
          <p:cNvSpPr/>
          <p:nvPr/>
        </p:nvSpPr>
        <p:spPr>
          <a:xfrm>
            <a:off x="6576480" y="1442880"/>
            <a:ext cx="134820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/>
          <a:p>
            <a:pPr>
              <a:lnSpc>
                <a:spcPct val="100000"/>
              </a:lnSpc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GitHub Branch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3" name="CustomShape 21"/>
          <p:cNvSpPr/>
          <p:nvPr/>
        </p:nvSpPr>
        <p:spPr>
          <a:xfrm rot="5400000">
            <a:off x="2201400" y="2772360"/>
            <a:ext cx="2379240" cy="108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noFill/>
          <a:ln w="66600">
            <a:solidFill>
              <a:srgbClr val="c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22"/>
          <p:cNvSpPr/>
          <p:nvPr/>
        </p:nvSpPr>
        <p:spPr>
          <a:xfrm>
            <a:off x="2926440" y="4084920"/>
            <a:ext cx="914040" cy="304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Pull Code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25" name="Picture 31" descr=""/>
          <p:cNvPicPr/>
          <p:nvPr/>
        </p:nvPicPr>
        <p:blipFill>
          <a:blip r:embed="rId6"/>
          <a:stretch/>
        </p:blipFill>
        <p:spPr>
          <a:xfrm>
            <a:off x="502560" y="2484720"/>
            <a:ext cx="807120" cy="1171800"/>
          </a:xfrm>
          <a:prstGeom prst="rect">
            <a:avLst/>
          </a:prstGeom>
          <a:ln>
            <a:noFill/>
          </a:ln>
        </p:spPr>
      </p:pic>
      <p:pic>
        <p:nvPicPr>
          <p:cNvPr id="226" name="Picture 32" descr=""/>
          <p:cNvPicPr/>
          <p:nvPr/>
        </p:nvPicPr>
        <p:blipFill>
          <a:blip r:embed="rId7"/>
          <a:stretch/>
        </p:blipFill>
        <p:spPr>
          <a:xfrm>
            <a:off x="198000" y="3863520"/>
            <a:ext cx="1221120" cy="1102320"/>
          </a:xfrm>
          <a:prstGeom prst="rect">
            <a:avLst/>
          </a:prstGeom>
          <a:ln>
            <a:noFill/>
          </a:ln>
        </p:spPr>
      </p:pic>
      <p:pic>
        <p:nvPicPr>
          <p:cNvPr id="227" name="Picture 33" descr=""/>
          <p:cNvPicPr/>
          <p:nvPr/>
        </p:nvPicPr>
        <p:blipFill>
          <a:blip r:embed="rId8"/>
          <a:stretch/>
        </p:blipFill>
        <p:spPr>
          <a:xfrm>
            <a:off x="328680" y="5026680"/>
            <a:ext cx="1170000" cy="1404000"/>
          </a:xfrm>
          <a:prstGeom prst="rect">
            <a:avLst/>
          </a:prstGeom>
          <a:ln>
            <a:noFill/>
          </a:ln>
        </p:spPr>
      </p:pic>
    </p:spTree>
  </p:cSld>
  <p:transition spd="slow">
    <p:dissolve/>
  </p:transition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-5760" y="0"/>
            <a:ext cx="9143280" cy="6530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2"/>
          <p:cNvSpPr/>
          <p:nvPr/>
        </p:nvSpPr>
        <p:spPr>
          <a:xfrm>
            <a:off x="304920" y="97920"/>
            <a:ext cx="51048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CSS Syntax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457200" y="828000"/>
            <a:ext cx="8152560" cy="33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CSS works by hooking onto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selectors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added into HTML using 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“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classes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and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identifiers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”.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Once hooked, we apply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styles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to those HTML elements using CSS.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31" name="Picture 2" descr=""/>
          <p:cNvPicPr/>
          <p:nvPr/>
        </p:nvPicPr>
        <p:blipFill>
          <a:blip r:embed="rId1"/>
          <a:stretch/>
        </p:blipFill>
        <p:spPr>
          <a:xfrm>
            <a:off x="361440" y="2629800"/>
            <a:ext cx="8408880" cy="288252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</p:cSld>
  <p:transition>
    <p:fade/>
  </p:transition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-5760" y="0"/>
            <a:ext cx="9143280" cy="6530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2"/>
          <p:cNvSpPr/>
          <p:nvPr/>
        </p:nvSpPr>
        <p:spPr>
          <a:xfrm>
            <a:off x="304920" y="97920"/>
            <a:ext cx="52570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The Concept of “Flow”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34" name="Picture 2" descr=""/>
          <p:cNvPicPr/>
          <p:nvPr/>
        </p:nvPicPr>
        <p:blipFill>
          <a:blip r:embed="rId1"/>
          <a:stretch/>
        </p:blipFill>
        <p:spPr>
          <a:xfrm>
            <a:off x="914400" y="726480"/>
            <a:ext cx="7385760" cy="3692520"/>
          </a:xfrm>
          <a:prstGeom prst="rect">
            <a:avLst/>
          </a:prstGeom>
          <a:ln>
            <a:noFill/>
          </a:ln>
        </p:spPr>
      </p:pic>
      <p:sp>
        <p:nvSpPr>
          <p:cNvPr id="235" name="CustomShape 3"/>
          <p:cNvSpPr/>
          <p:nvPr/>
        </p:nvSpPr>
        <p:spPr>
          <a:xfrm>
            <a:off x="304920" y="4419720"/>
            <a:ext cx="8609760" cy="198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In HTML/CSS, (by default) every element displayed is governed by a concept called “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flow.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”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This means that HTML elements force their adjacent elements to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flow around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them. </a:t>
            </a:r>
            <a:endParaRPr b="0" lang="en-US" sz="22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-5760" y="0"/>
            <a:ext cx="9143280" cy="6530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2"/>
          <p:cNvSpPr/>
          <p:nvPr/>
        </p:nvSpPr>
        <p:spPr>
          <a:xfrm>
            <a:off x="304920" y="97920"/>
            <a:ext cx="52570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The Box Model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304920" y="5356080"/>
            <a:ext cx="8609760" cy="104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The Box Model wraps every CSS element in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padding, border and margin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– allowing developers to modify spacing styles.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39" name="Picture 2" descr=""/>
          <p:cNvPicPr/>
          <p:nvPr/>
        </p:nvPicPr>
        <p:blipFill>
          <a:blip r:embed="rId1"/>
          <a:stretch/>
        </p:blipFill>
        <p:spPr>
          <a:xfrm>
            <a:off x="2013120" y="783720"/>
            <a:ext cx="5339520" cy="450648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-5760" y="0"/>
            <a:ext cx="9143280" cy="6530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CustomShape 2"/>
          <p:cNvSpPr/>
          <p:nvPr/>
        </p:nvSpPr>
        <p:spPr>
          <a:xfrm>
            <a:off x="304920" y="97920"/>
            <a:ext cx="52570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CSS Positioning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304920" y="5549760"/>
            <a:ext cx="8609760" cy="8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We can orient our HTML elements in relation to space with CSS positioning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(static, relative, fixed, absolute)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43" name="Picture 9" descr=""/>
          <p:cNvPicPr/>
          <p:nvPr/>
        </p:nvPicPr>
        <p:blipFill>
          <a:blip r:embed="rId1"/>
          <a:stretch/>
        </p:blipFill>
        <p:spPr>
          <a:xfrm>
            <a:off x="1978200" y="783720"/>
            <a:ext cx="5695200" cy="463536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304920" y="97920"/>
            <a:ext cx="52570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How to Learn…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45" name="Picture 8" descr=""/>
          <p:cNvPicPr/>
          <p:nvPr/>
        </p:nvPicPr>
        <p:blipFill>
          <a:blip r:embed="rId1"/>
          <a:stretch/>
        </p:blipFill>
        <p:spPr>
          <a:xfrm>
            <a:off x="304920" y="3270600"/>
            <a:ext cx="4561920" cy="1285200"/>
          </a:xfrm>
          <a:prstGeom prst="rect">
            <a:avLst/>
          </a:prstGeom>
          <a:ln>
            <a:noFill/>
          </a:ln>
        </p:spPr>
      </p:pic>
      <p:pic>
        <p:nvPicPr>
          <p:cNvPr id="246" name="Picture 4" descr=""/>
          <p:cNvPicPr/>
          <p:nvPr/>
        </p:nvPicPr>
        <p:blipFill>
          <a:blip r:embed="rId2"/>
          <a:srcRect l="15998" t="0" r="0" b="0"/>
          <a:stretch/>
        </p:blipFill>
        <p:spPr>
          <a:xfrm>
            <a:off x="0" y="701640"/>
            <a:ext cx="4399920" cy="1046880"/>
          </a:xfrm>
          <a:prstGeom prst="rect">
            <a:avLst/>
          </a:prstGeom>
          <a:ln>
            <a:noFill/>
          </a:ln>
        </p:spPr>
      </p:pic>
      <p:pic>
        <p:nvPicPr>
          <p:cNvPr id="247" name="Picture 6" descr=""/>
          <p:cNvPicPr/>
          <p:nvPr/>
        </p:nvPicPr>
        <p:blipFill>
          <a:blip r:embed="rId3"/>
          <a:stretch/>
        </p:blipFill>
        <p:spPr>
          <a:xfrm>
            <a:off x="3570480" y="4827240"/>
            <a:ext cx="5564880" cy="1390680"/>
          </a:xfrm>
          <a:prstGeom prst="rect">
            <a:avLst/>
          </a:prstGeom>
          <a:ln>
            <a:noFill/>
          </a:ln>
        </p:spPr>
      </p:pic>
      <p:pic>
        <p:nvPicPr>
          <p:cNvPr id="248" name="Picture 2" descr=""/>
          <p:cNvPicPr/>
          <p:nvPr/>
        </p:nvPicPr>
        <p:blipFill>
          <a:blip r:embed="rId4"/>
          <a:stretch/>
        </p:blipFill>
        <p:spPr>
          <a:xfrm>
            <a:off x="3421440" y="1425600"/>
            <a:ext cx="5714280" cy="1702440"/>
          </a:xfrm>
          <a:prstGeom prst="rect">
            <a:avLst/>
          </a:prstGeom>
          <a:ln>
            <a:noFill/>
          </a:ln>
        </p:spPr>
      </p:pic>
      <p:pic>
        <p:nvPicPr>
          <p:cNvPr id="249" name="Picture 12" descr=""/>
          <p:cNvPicPr/>
          <p:nvPr/>
        </p:nvPicPr>
        <p:blipFill>
          <a:blip r:embed="rId5"/>
          <a:stretch/>
        </p:blipFill>
        <p:spPr>
          <a:xfrm>
            <a:off x="5261760" y="3908160"/>
            <a:ext cx="1971000" cy="428040"/>
          </a:xfrm>
          <a:prstGeom prst="rect">
            <a:avLst/>
          </a:prstGeom>
          <a:ln>
            <a:noFill/>
          </a:ln>
        </p:spPr>
      </p:pic>
      <p:pic>
        <p:nvPicPr>
          <p:cNvPr id="250" name="Picture 13" descr=""/>
          <p:cNvPicPr/>
          <p:nvPr/>
        </p:nvPicPr>
        <p:blipFill>
          <a:blip r:embed="rId6"/>
          <a:stretch/>
        </p:blipFill>
        <p:spPr>
          <a:xfrm>
            <a:off x="1956240" y="2479320"/>
            <a:ext cx="1437480" cy="504000"/>
          </a:xfrm>
          <a:prstGeom prst="rect">
            <a:avLst/>
          </a:prstGeom>
          <a:ln>
            <a:noFill/>
          </a:ln>
        </p:spPr>
      </p:pic>
      <p:pic>
        <p:nvPicPr>
          <p:cNvPr id="251" name="Picture 14" descr=""/>
          <p:cNvPicPr/>
          <p:nvPr/>
        </p:nvPicPr>
        <p:blipFill>
          <a:blip r:embed="rId7"/>
          <a:srcRect l="0" t="5648" r="0" b="0"/>
          <a:stretch/>
        </p:blipFill>
        <p:spPr>
          <a:xfrm>
            <a:off x="7467480" y="914400"/>
            <a:ext cx="1342440" cy="798840"/>
          </a:xfrm>
          <a:prstGeom prst="rect">
            <a:avLst/>
          </a:prstGeom>
          <a:ln>
            <a:noFill/>
          </a:ln>
        </p:spPr>
      </p:pic>
      <p:pic>
        <p:nvPicPr>
          <p:cNvPr id="252" name="Picture 15" descr=""/>
          <p:cNvPicPr/>
          <p:nvPr/>
        </p:nvPicPr>
        <p:blipFill>
          <a:blip r:embed="rId8"/>
          <a:stretch/>
        </p:blipFill>
        <p:spPr>
          <a:xfrm>
            <a:off x="4172040" y="857880"/>
            <a:ext cx="2780640" cy="627840"/>
          </a:xfrm>
          <a:prstGeom prst="rect">
            <a:avLst/>
          </a:prstGeom>
          <a:ln>
            <a:noFill/>
          </a:ln>
        </p:spPr>
      </p:pic>
      <p:pic>
        <p:nvPicPr>
          <p:cNvPr id="253" name="Picture 8" descr=""/>
          <p:cNvPicPr/>
          <p:nvPr/>
        </p:nvPicPr>
        <p:blipFill>
          <a:blip r:embed="rId9"/>
          <a:stretch/>
        </p:blipFill>
        <p:spPr>
          <a:xfrm>
            <a:off x="1228680" y="4635360"/>
            <a:ext cx="1942560" cy="166392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Objectives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791280" y="1942560"/>
            <a:ext cx="8274600" cy="20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Recap the basic topics covered to date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Offer a conceptual introduction to CSS reset and downloadable style sheets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Work with Google Developer tools for site inspection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Utilize Github Pages for website deployment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br/>
            <a:endParaRPr b="0" lang="en-US" sz="1800" spc="-1" strike="noStrike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612720" y="1060200"/>
            <a:ext cx="4795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In todays class we will…</a:t>
            </a:r>
            <a:endParaRPr b="0" lang="en-US" sz="24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304920" y="97920"/>
            <a:ext cx="51048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General Questions / Issues?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55" name="Picture 4" descr=""/>
          <p:cNvPicPr/>
          <p:nvPr/>
        </p:nvPicPr>
        <p:blipFill>
          <a:blip r:embed="rId1"/>
          <a:stretch/>
        </p:blipFill>
        <p:spPr>
          <a:xfrm>
            <a:off x="325440" y="1017360"/>
            <a:ext cx="8465040" cy="484056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</a:rPr>
              <a:t>Double Take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>
    <p:fade/>
  </p:transition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-5760" y="0"/>
            <a:ext cx="9143280" cy="6530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2"/>
          <p:cNvSpPr/>
          <p:nvPr/>
        </p:nvSpPr>
        <p:spPr>
          <a:xfrm>
            <a:off x="304920" y="97920"/>
            <a:ext cx="57142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59" name="Picture 6" descr=""/>
          <p:cNvPicPr/>
          <p:nvPr/>
        </p:nvPicPr>
        <p:blipFill>
          <a:blip r:embed="rId1"/>
          <a:srcRect l="0" t="17160" r="0" b="67433"/>
          <a:stretch/>
        </p:blipFill>
        <p:spPr>
          <a:xfrm>
            <a:off x="216000" y="2956680"/>
            <a:ext cx="8305200" cy="817920"/>
          </a:xfrm>
          <a:prstGeom prst="rect">
            <a:avLst/>
          </a:prstGeom>
          <a:ln>
            <a:noFill/>
          </a:ln>
        </p:spPr>
      </p:pic>
      <p:pic>
        <p:nvPicPr>
          <p:cNvPr id="260" name="Picture 10" descr=""/>
          <p:cNvPicPr/>
          <p:nvPr/>
        </p:nvPicPr>
        <p:blipFill>
          <a:blip r:embed="rId2"/>
          <a:srcRect l="-728" t="-2822" r="24816" b="78198"/>
          <a:stretch/>
        </p:blipFill>
        <p:spPr>
          <a:xfrm>
            <a:off x="762120" y="2169720"/>
            <a:ext cx="7923960" cy="860040"/>
          </a:xfrm>
          <a:prstGeom prst="rect">
            <a:avLst/>
          </a:prstGeom>
          <a:ln>
            <a:noFill/>
          </a:ln>
        </p:spPr>
      </p:pic>
      <p:pic>
        <p:nvPicPr>
          <p:cNvPr id="261" name="Picture 11" descr=""/>
          <p:cNvPicPr/>
          <p:nvPr/>
        </p:nvPicPr>
        <p:blipFill>
          <a:blip r:embed="rId3"/>
          <a:stretch/>
        </p:blipFill>
        <p:spPr>
          <a:xfrm>
            <a:off x="243000" y="817560"/>
            <a:ext cx="5838120" cy="1313640"/>
          </a:xfrm>
          <a:prstGeom prst="rect">
            <a:avLst/>
          </a:prstGeom>
          <a:ln>
            <a:noFill/>
          </a:ln>
        </p:spPr>
      </p:pic>
      <p:pic>
        <p:nvPicPr>
          <p:cNvPr id="262" name="Picture 12" descr=""/>
          <p:cNvPicPr/>
          <p:nvPr/>
        </p:nvPicPr>
        <p:blipFill>
          <a:blip r:embed="rId4"/>
          <a:stretch/>
        </p:blipFill>
        <p:spPr>
          <a:xfrm>
            <a:off x="2747160" y="5644800"/>
            <a:ext cx="6323760" cy="670680"/>
          </a:xfrm>
          <a:prstGeom prst="rect">
            <a:avLst/>
          </a:prstGeom>
          <a:ln>
            <a:noFill/>
          </a:ln>
        </p:spPr>
      </p:pic>
      <p:pic>
        <p:nvPicPr>
          <p:cNvPr id="263" name="Picture 13" descr=""/>
          <p:cNvPicPr/>
          <p:nvPr/>
        </p:nvPicPr>
        <p:blipFill>
          <a:blip r:embed="rId5"/>
          <a:stretch/>
        </p:blipFill>
        <p:spPr>
          <a:xfrm>
            <a:off x="4510800" y="3857040"/>
            <a:ext cx="4523760" cy="818280"/>
          </a:xfrm>
          <a:prstGeom prst="rect">
            <a:avLst/>
          </a:prstGeom>
          <a:ln>
            <a:noFill/>
          </a:ln>
        </p:spPr>
      </p:pic>
      <p:pic>
        <p:nvPicPr>
          <p:cNvPr id="264" name="Picture 14" descr=""/>
          <p:cNvPicPr/>
          <p:nvPr/>
        </p:nvPicPr>
        <p:blipFill>
          <a:blip r:embed="rId6"/>
          <a:stretch/>
        </p:blipFill>
        <p:spPr>
          <a:xfrm>
            <a:off x="304920" y="4637880"/>
            <a:ext cx="8838360" cy="96084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04920" y="97920"/>
            <a:ext cx="57142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66" name="Picture 4" descr=""/>
          <p:cNvPicPr/>
          <p:nvPr/>
        </p:nvPicPr>
        <p:blipFill>
          <a:blip r:embed="rId1"/>
          <a:stretch/>
        </p:blipFill>
        <p:spPr>
          <a:xfrm>
            <a:off x="1752480" y="786960"/>
            <a:ext cx="5942880" cy="4460040"/>
          </a:xfrm>
          <a:prstGeom prst="rect">
            <a:avLst/>
          </a:prstGeom>
          <a:ln>
            <a:noFill/>
          </a:ln>
        </p:spPr>
      </p:pic>
      <p:sp>
        <p:nvSpPr>
          <p:cNvPr id="267" name="CustomShape 2"/>
          <p:cNvSpPr/>
          <p:nvPr/>
        </p:nvSpPr>
        <p:spPr>
          <a:xfrm>
            <a:off x="304920" y="5313960"/>
            <a:ext cx="8609760" cy="100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All web layouts are inherently composed of containers, traditionally called “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divs.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”</a:t>
            </a:r>
            <a:endParaRPr b="0" lang="en-US" sz="22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04920" y="97920"/>
            <a:ext cx="57142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69" name="Picture 5" descr=""/>
          <p:cNvPicPr/>
          <p:nvPr/>
        </p:nvPicPr>
        <p:blipFill>
          <a:blip r:embed="rId1"/>
          <a:stretch/>
        </p:blipFill>
        <p:spPr>
          <a:xfrm>
            <a:off x="457200" y="752760"/>
            <a:ext cx="8380080" cy="38854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0" name="CustomShape 2"/>
          <p:cNvSpPr/>
          <p:nvPr/>
        </p:nvSpPr>
        <p:spPr>
          <a:xfrm>
            <a:off x="304920" y="4787640"/>
            <a:ext cx="8609760" cy="16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HTML5 introduced the concept of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“semantic layouts,”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meaning “divs” could be given more meaningful names.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theory, this helps with organization and search engine optimization. </a:t>
            </a:r>
            <a:endParaRPr b="0" lang="en-US" sz="20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304920" y="97920"/>
            <a:ext cx="57142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6262560" y="748080"/>
            <a:ext cx="2771640" cy="549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That said… many (if not most) websites, seem to still be using basic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divs.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There are reasons for this that we’ll showcase in later sections.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Additionally, it’s possible to include “semantics” by using id names and classes.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73" name="Picture 9" descr=""/>
          <p:cNvPicPr/>
          <p:nvPr/>
        </p:nvPicPr>
        <p:blipFill>
          <a:blip r:embed="rId1"/>
          <a:stretch/>
        </p:blipFill>
        <p:spPr>
          <a:xfrm>
            <a:off x="304920" y="734400"/>
            <a:ext cx="5790600" cy="550260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304920" y="97920"/>
            <a:ext cx="57142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Divs, Sections, Navs, Etc….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304920" y="5029200"/>
            <a:ext cx="8729640" cy="121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Bottom line: </a:t>
            </a:r>
            <a:endParaRPr b="0" lang="en-US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Follow your homework’s instructions. But when you get out in the “real world,” follow the convention of where you work!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762120" y="762120"/>
            <a:ext cx="3885480" cy="411408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CustomShape 4"/>
          <p:cNvSpPr/>
          <p:nvPr/>
        </p:nvSpPr>
        <p:spPr>
          <a:xfrm>
            <a:off x="4876920" y="762120"/>
            <a:ext cx="3885480" cy="411408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5"/>
          <p:cNvSpPr/>
          <p:nvPr/>
        </p:nvSpPr>
        <p:spPr>
          <a:xfrm>
            <a:off x="2018520" y="2186280"/>
            <a:ext cx="143208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0000"/>
                </a:solidFill>
                <a:latin typeface="Arial"/>
              </a:rPr>
              <a:t>div?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79" name="CustomShape 6"/>
          <p:cNvSpPr/>
          <p:nvPr/>
        </p:nvSpPr>
        <p:spPr>
          <a:xfrm>
            <a:off x="5656320" y="2191320"/>
            <a:ext cx="27518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000000"/>
                </a:solidFill>
                <a:latin typeface="Arial"/>
              </a:rPr>
              <a:t>Section?</a:t>
            </a:r>
            <a:endParaRPr b="0" lang="en-US" sz="48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304920" y="97920"/>
            <a:ext cx="57142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Classes vs. IDs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81" name="Picture 8" descr=""/>
          <p:cNvPicPr/>
          <p:nvPr/>
        </p:nvPicPr>
        <p:blipFill>
          <a:blip r:embed="rId1"/>
          <a:stretch/>
        </p:blipFill>
        <p:spPr>
          <a:xfrm>
            <a:off x="457200" y="1395360"/>
            <a:ext cx="8396640" cy="2208960"/>
          </a:xfrm>
          <a:prstGeom prst="rect">
            <a:avLst/>
          </a:prstGeom>
          <a:ln>
            <a:noFill/>
          </a:ln>
        </p:spPr>
      </p:pic>
      <p:sp>
        <p:nvSpPr>
          <p:cNvPr id="282" name="CustomShape 2"/>
          <p:cNvSpPr/>
          <p:nvPr/>
        </p:nvSpPr>
        <p:spPr>
          <a:xfrm>
            <a:off x="304920" y="3845880"/>
            <a:ext cx="8609760" cy="25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When choosing between a CSS ID and a CSS Class follow the convention: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Classes (.classname)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are to be used if the same style will be used on multiple HTML elements.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IDs (#idname)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are to be used if a style is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</a:rPr>
              <a:t>unique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to that HTML element.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855000" y="964800"/>
            <a:ext cx="3247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Classes = Barcode (all iPod)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4" name="CustomShape 4"/>
          <p:cNvSpPr/>
          <p:nvPr/>
        </p:nvSpPr>
        <p:spPr>
          <a:xfrm>
            <a:off x="4887720" y="984960"/>
            <a:ext cx="38750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IDs = Serial Number (unique iPod)</a:t>
            </a:r>
            <a:endParaRPr b="0" lang="en-US" sz="18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304920" y="97920"/>
            <a:ext cx="57142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Chrome Developer Tools (Inspector)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457200" y="828000"/>
            <a:ext cx="3351960" cy="50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This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is one of the most frequent tools you will use in web development.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It allows you to truly debug your web designs.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</a:rPr>
              <a:t>Start using it!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287" name="Picture 13" descr=""/>
          <p:cNvPicPr/>
          <p:nvPr/>
        </p:nvPicPr>
        <p:blipFill>
          <a:blip r:embed="rId1"/>
          <a:stretch/>
        </p:blipFill>
        <p:spPr>
          <a:xfrm>
            <a:off x="3942000" y="954360"/>
            <a:ext cx="4961160" cy="4966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transition>
    <p:fade/>
  </p:transition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4" descr=""/>
          <p:cNvPicPr/>
          <p:nvPr/>
        </p:nvPicPr>
        <p:blipFill>
          <a:blip r:embed="rId1"/>
          <a:stretch/>
        </p:blipFill>
        <p:spPr>
          <a:xfrm>
            <a:off x="4680" y="990720"/>
            <a:ext cx="9138600" cy="3880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89" name="CustomShape 1"/>
          <p:cNvSpPr/>
          <p:nvPr/>
        </p:nvSpPr>
        <p:spPr>
          <a:xfrm>
            <a:off x="116640" y="5181480"/>
            <a:ext cx="8914680" cy="6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You can edit any page’s HTML and CSS with Chrome Developer Tools. </a:t>
            </a:r>
            <a:endParaRPr b="0" lang="en-US" sz="20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Plus, you’ll see your results instantly.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304920" y="97920"/>
            <a:ext cx="69336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Modifying Sites</a:t>
            </a:r>
            <a:endParaRPr b="0" lang="en-US" sz="24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304920" y="0"/>
            <a:ext cx="5469840" cy="65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Check-Up Session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304920" y="1676520"/>
            <a:ext cx="8533800" cy="152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i="1" lang="en-US" sz="6000" spc="-1" strike="noStrike">
                <a:solidFill>
                  <a:srgbClr val="000000"/>
                </a:solidFill>
                <a:latin typeface="Arial"/>
                <a:ea typeface="Roboto"/>
              </a:rPr>
              <a:t>How’s it going?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287280" y="3048120"/>
            <a:ext cx="853380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After 1 week of Bootcamp, how are you holding up?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3" name="CustomShape 4"/>
          <p:cNvSpPr/>
          <p:nvPr/>
        </p:nvSpPr>
        <p:spPr>
          <a:xfrm>
            <a:off x="258840" y="3657600"/>
            <a:ext cx="8533800" cy="6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What feedback do you have so far? </a:t>
            </a:r>
            <a:endParaRPr b="0" lang="en-US" sz="24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304920" y="0"/>
            <a:ext cx="5469840" cy="65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304920" y="1447920"/>
            <a:ext cx="8533800" cy="34282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i="1" lang="en-US" sz="3600" spc="-1" strike="noStrike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Roboto"/>
              </a:rPr>
              <a:t>(Chrome Developer Tools) </a:t>
            </a:r>
            <a:endParaRPr b="0" lang="en-US" sz="28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-11880" y="689760"/>
            <a:ext cx="9155160" cy="5625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2"/>
          <p:cNvSpPr/>
          <p:nvPr/>
        </p:nvSpPr>
        <p:spPr>
          <a:xfrm>
            <a:off x="304920" y="914400"/>
            <a:ext cx="8686080" cy="5576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For the next 15 minutes, take a website you commonly use (Amazon, Google, Huff Po, etc.) and heavily modify it using the Chrome Developer Tools.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Be sure to at least modify: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Content (Change words)</a:t>
            </a:r>
            <a:endParaRPr b="0" lang="en-US" sz="24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Colors</a:t>
            </a:r>
            <a:endParaRPr b="0" lang="en-US" sz="24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Spacing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Send a screenshot to the class’s slack profile when you’re done.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304920" y="97920"/>
            <a:ext cx="52570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6" name="CustomShape 4"/>
          <p:cNvSpPr/>
          <p:nvPr/>
        </p:nvSpPr>
        <p:spPr>
          <a:xfrm>
            <a:off x="2971800" y="124920"/>
            <a:ext cx="6019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 b="0" lang="en-US" sz="18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-11880" y="689760"/>
            <a:ext cx="9155160" cy="5625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2"/>
          <p:cNvSpPr/>
          <p:nvPr/>
        </p:nvSpPr>
        <p:spPr>
          <a:xfrm>
            <a:off x="304920" y="914400"/>
            <a:ext cx="8686080" cy="41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For the next 10 minutes, edit any site that you’ve been working on in-class or for homework with Chrome Developer Tools.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Be sure to at least modify: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Content (Change words)</a:t>
            </a:r>
            <a:endParaRPr b="0" lang="en-US" sz="24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Colors</a:t>
            </a:r>
            <a:endParaRPr b="0" lang="en-US" sz="24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Spacing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304920" y="97920"/>
            <a:ext cx="52570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0" name="CustomShape 4"/>
          <p:cNvSpPr/>
          <p:nvPr/>
        </p:nvSpPr>
        <p:spPr>
          <a:xfrm>
            <a:off x="2971800" y="124920"/>
            <a:ext cx="6019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Roboto"/>
              </a:rPr>
              <a:t>10 min</a:t>
            </a:r>
            <a:endParaRPr b="0" lang="en-US" sz="18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</a:rPr>
              <a:t>CSS Resets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>
    <p:fade/>
  </p:transition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304920" y="0"/>
            <a:ext cx="8571240" cy="65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Loading Multiple CSS Files ***(Very Important!!!)***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03" name="Picture 3" descr=""/>
          <p:cNvPicPr/>
          <p:nvPr/>
        </p:nvPicPr>
        <p:blipFill>
          <a:blip r:embed="rId1"/>
          <a:stretch/>
        </p:blipFill>
        <p:spPr>
          <a:xfrm>
            <a:off x="331560" y="762120"/>
            <a:ext cx="8544600" cy="3141000"/>
          </a:xfrm>
          <a:prstGeom prst="rect">
            <a:avLst/>
          </a:prstGeom>
          <a:ln>
            <a:noFill/>
          </a:ln>
        </p:spPr>
      </p:pic>
      <p:sp>
        <p:nvSpPr>
          <p:cNvPr id="304" name="CustomShape 2"/>
          <p:cNvSpPr/>
          <p:nvPr/>
        </p:nvSpPr>
        <p:spPr>
          <a:xfrm>
            <a:off x="321480" y="3977280"/>
            <a:ext cx="8554680" cy="227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An incredibly powerful technique: deploying multiple CSS files simultaneously.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This lets developers to create complex designs made up of abounding design elements.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Just remember: </a:t>
            </a:r>
            <a:r>
              <a:rPr b="1" i="1" lang="en-US" sz="1800" spc="-1" strike="noStrike" u="sng">
                <a:solidFill>
                  <a:srgbClr val="000000"/>
                </a:solidFill>
                <a:uFillTx/>
                <a:latin typeface="Arial"/>
              </a:rPr>
              <a:t>the loading order matters!!!</a:t>
            </a:r>
            <a:endParaRPr b="0" lang="en-US" sz="18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304920" y="0"/>
            <a:ext cx="5469840" cy="65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304920" y="1447920"/>
            <a:ext cx="8533800" cy="34282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i="1" lang="en-US" sz="3600" spc="-1" strike="noStrike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latin typeface="Arial"/>
                <a:ea typeface="Roboto"/>
              </a:rPr>
              <a:t>(1-3_CSSFiles.html | 3-MultipleCSS) </a:t>
            </a:r>
            <a:endParaRPr b="0" lang="en-US" sz="36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304920" y="0"/>
            <a:ext cx="5469840" cy="65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What Browser?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457200" y="1600200"/>
            <a:ext cx="8228880" cy="350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US" sz="3000" spc="-1" strike="noStrike">
                <a:solidFill>
                  <a:srgbClr val="000000"/>
                </a:solidFill>
                <a:latin typeface="Arial"/>
                <a:ea typeface="Roboto"/>
              </a:rPr>
              <a:t>By a show of hands…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4200" spc="-1" strike="noStrike">
                <a:solidFill>
                  <a:srgbClr val="000000"/>
                </a:solidFill>
                <a:latin typeface="Arial"/>
                <a:ea typeface="Roboto"/>
              </a:rPr>
              <a:t>Which browser do you use?</a:t>
            </a:r>
            <a:endParaRPr b="0" lang="en-US" sz="42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304920" y="0"/>
            <a:ext cx="7085880" cy="65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Battle of the Browsers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0" name="Picture 5" descr=""/>
          <p:cNvPicPr/>
          <p:nvPr/>
        </p:nvPicPr>
        <p:blipFill>
          <a:blip r:embed="rId1"/>
          <a:stretch/>
        </p:blipFill>
        <p:spPr>
          <a:xfrm>
            <a:off x="304920" y="1003320"/>
            <a:ext cx="3809160" cy="5056920"/>
          </a:xfrm>
          <a:prstGeom prst="rect">
            <a:avLst/>
          </a:prstGeom>
          <a:ln>
            <a:noFill/>
          </a:ln>
        </p:spPr>
      </p:pic>
      <p:sp>
        <p:nvSpPr>
          <p:cNvPr id="311" name="CustomShape 2"/>
          <p:cNvSpPr/>
          <p:nvPr/>
        </p:nvSpPr>
        <p:spPr>
          <a:xfrm>
            <a:off x="4343400" y="1307880"/>
            <a:ext cx="4701600" cy="41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Under the hood, web browsers often </a:t>
            </a:r>
            <a:r>
              <a:rPr b="1" lang="en-US" sz="2200" spc="-1" strike="noStrike" u="sng">
                <a:solidFill>
                  <a:srgbClr val="000000"/>
                </a:solidFill>
                <a:uFillTx/>
                <a:latin typeface="Arial"/>
              </a:rPr>
              <a:t>render web pages differently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than their competition.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These disparities could mean HTML/CSS displaying differently in each web client.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Because of these potential divergences, web developers need to make their websites </a:t>
            </a:r>
            <a:r>
              <a:rPr b="1" lang="en-US" sz="2200" spc="-1" strike="noStrike" u="sng">
                <a:solidFill>
                  <a:srgbClr val="000000"/>
                </a:solidFill>
                <a:uFillTx/>
                <a:latin typeface="Arial"/>
              </a:rPr>
              <a:t>cross-browser compatible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22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304920" y="0"/>
            <a:ext cx="7085880" cy="65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Reset.css (or Normalize.css)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3" name="Picture 4" descr=""/>
          <p:cNvPicPr/>
          <p:nvPr/>
        </p:nvPicPr>
        <p:blipFill>
          <a:blip r:embed="rId1"/>
          <a:stretch/>
        </p:blipFill>
        <p:spPr>
          <a:xfrm>
            <a:off x="1143000" y="783720"/>
            <a:ext cx="6866640" cy="3672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14" name="CustomShape 2"/>
          <p:cNvSpPr/>
          <p:nvPr/>
        </p:nvSpPr>
        <p:spPr>
          <a:xfrm>
            <a:off x="152280" y="4586760"/>
            <a:ext cx="8881920" cy="18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Reset.css will “reset” all browser-specific CSS. This means your site will appear the same in all browsers.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However, you will have to re-style everything yourself.</a:t>
            </a:r>
            <a:endParaRPr b="0" lang="en-US" sz="22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304920" y="0"/>
            <a:ext cx="5469840" cy="65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304920" y="1447920"/>
            <a:ext cx="8533800" cy="34282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i="1" lang="en-US" sz="3600" spc="-1" strike="noStrike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latin typeface="Arial"/>
                <a:ea typeface="Roboto"/>
              </a:rPr>
              <a:t>(Example.html | 4-ResetCSS) </a:t>
            </a:r>
            <a:endParaRPr b="0" lang="en-US" sz="36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04920" y="0"/>
            <a:ext cx="5469840" cy="65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75" name="Picture 7" descr=""/>
          <p:cNvPicPr/>
          <p:nvPr/>
        </p:nvPicPr>
        <p:blipFill>
          <a:blip r:embed="rId1"/>
          <a:stretch/>
        </p:blipFill>
        <p:spPr>
          <a:xfrm>
            <a:off x="897480" y="783720"/>
            <a:ext cx="7424640" cy="4942440"/>
          </a:xfrm>
          <a:prstGeom prst="rect">
            <a:avLst/>
          </a:prstGeom>
          <a:ln>
            <a:noFill/>
          </a:ln>
        </p:spPr>
      </p:pic>
      <p:sp>
        <p:nvSpPr>
          <p:cNvPr id="176" name="CustomShape 2"/>
          <p:cNvSpPr/>
          <p:nvPr/>
        </p:nvSpPr>
        <p:spPr>
          <a:xfrm>
            <a:off x="304920" y="5821200"/>
            <a:ext cx="8609760" cy="46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Seriously, mind-blown.</a:t>
            </a:r>
            <a:endParaRPr b="0" lang="en-US" sz="22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304920" y="97920"/>
            <a:ext cx="52570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Why CSS Resets Matter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8" name="CustomShape 2"/>
          <p:cNvSpPr/>
          <p:nvPr/>
        </p:nvSpPr>
        <p:spPr>
          <a:xfrm>
            <a:off x="0" y="1307880"/>
            <a:ext cx="9044640" cy="380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indent="-2160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It’s important for creating browser-compatible websites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It’s an example of using someone else’s CSS in </a:t>
            </a:r>
            <a:r>
              <a:rPr b="0" i="1" lang="en-US" sz="2200" spc="-1" strike="noStrike" u="sng">
                <a:solidFill>
                  <a:srgbClr val="000000"/>
                </a:solidFill>
                <a:uFillTx/>
                <a:latin typeface="Arial"/>
              </a:rPr>
              <a:t>your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website!!!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It’s a common Front-End Developer Interview question.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304920" y="97920"/>
            <a:ext cx="52570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-11880" y="689760"/>
            <a:ext cx="9155160" cy="5625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3"/>
          <p:cNvSpPr/>
          <p:nvPr/>
        </p:nvSpPr>
        <p:spPr>
          <a:xfrm>
            <a:off x="304920" y="914400"/>
            <a:ext cx="8686080" cy="265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Follow the instructions given via Slack to incorporate a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reset.css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 file into a basic HTML file.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Note the impact the reset file makes after its inclusion.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22" name="CustomShape 4"/>
          <p:cNvSpPr/>
          <p:nvPr/>
        </p:nvSpPr>
        <p:spPr>
          <a:xfrm>
            <a:off x="2971800" y="124920"/>
            <a:ext cx="6019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Roboto"/>
              </a:rPr>
              <a:t>10 min</a:t>
            </a:r>
            <a:endParaRPr b="0" lang="en-US" sz="18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</a:rPr>
              <a:t>To the Web with GitHub!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>
    <p:fade/>
  </p:transition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304920" y="97920"/>
            <a:ext cx="52570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The Internet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409320" y="5518080"/>
            <a:ext cx="8609760" cy="6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A deep and complex diagram above on how the internet works.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326" name="Picture 2" descr=""/>
          <p:cNvPicPr/>
          <p:nvPr/>
        </p:nvPicPr>
        <p:blipFill>
          <a:blip r:embed="rId1"/>
          <a:stretch/>
        </p:blipFill>
        <p:spPr>
          <a:xfrm>
            <a:off x="808560" y="945360"/>
            <a:ext cx="7811640" cy="428040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304920" y="97920"/>
            <a:ext cx="52570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The World Will See Our Greatness!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409320" y="5233680"/>
            <a:ext cx="8609760" cy="106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GitHub provides hosting for static websites –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which means we can </a:t>
            </a:r>
            <a:r>
              <a:rPr b="0" lang="en-US" sz="2000" spc="-1" strike="noStrike" u="sng">
                <a:solidFill>
                  <a:srgbClr val="000000"/>
                </a:solidFill>
                <a:uFillTx/>
                <a:latin typeface="Arial"/>
              </a:rPr>
              <a:t>deploy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our websites and applications onto their servers for the world to see.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29" name="Picture 8" descr=""/>
          <p:cNvPicPr/>
          <p:nvPr/>
        </p:nvPicPr>
        <p:blipFill>
          <a:blip r:embed="rId1"/>
          <a:stretch/>
        </p:blipFill>
        <p:spPr>
          <a:xfrm>
            <a:off x="1539360" y="988920"/>
            <a:ext cx="6349680" cy="380952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304920" y="0"/>
            <a:ext cx="5469840" cy="65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Together Now…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304920" y="2590920"/>
            <a:ext cx="8533800" cy="18576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i="1" lang="en-US" sz="6000" spc="-1" strike="noStrike">
                <a:solidFill>
                  <a:srgbClr val="000000"/>
                </a:solidFill>
                <a:latin typeface="Arial"/>
                <a:ea typeface="Roboto"/>
              </a:rPr>
              <a:t>Let’s all login to GitHub</a:t>
            </a:r>
            <a:endParaRPr b="0" lang="en-US" sz="60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304920" y="0"/>
            <a:ext cx="5469840" cy="65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304920" y="1447920"/>
            <a:ext cx="8533800" cy="34282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i="1" lang="en-US" sz="3600" spc="-1" strike="noStrike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latin typeface="Arial"/>
                <a:ea typeface="Roboto"/>
              </a:rPr>
              <a:t>(GitHub Pages Deployment - Personal) </a:t>
            </a:r>
            <a:endParaRPr b="0" lang="en-US" sz="36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304920" y="97920"/>
            <a:ext cx="72565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Deploying Static Personal Site – GitHub Pages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409320" y="783720"/>
            <a:ext cx="8609760" cy="51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Basic Steps: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Create a new repo that is named `_username_.github.io` 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Navigate into a folder and clone the repo into it 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Build your files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Add, commit, and push your changes into the repository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-11880" y="689760"/>
            <a:ext cx="9155160" cy="5625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CustomShape 2"/>
          <p:cNvSpPr/>
          <p:nvPr/>
        </p:nvSpPr>
        <p:spPr>
          <a:xfrm>
            <a:off x="304920" y="914400"/>
            <a:ext cx="8686080" cy="301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Time to take your newfangled website and deploy it to the cloud (in this case, GitHub Pages).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Additional instructions to be sent via Slack.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38" name="CustomShape 3"/>
          <p:cNvSpPr/>
          <p:nvPr/>
        </p:nvSpPr>
        <p:spPr>
          <a:xfrm>
            <a:off x="304920" y="97920"/>
            <a:ext cx="52570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9" name="CustomShape 4"/>
          <p:cNvSpPr/>
          <p:nvPr/>
        </p:nvSpPr>
        <p:spPr>
          <a:xfrm>
            <a:off x="2971800" y="124920"/>
            <a:ext cx="6019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 b="0" lang="en-US" sz="18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304920" y="0"/>
            <a:ext cx="5469840" cy="65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INSTRUCTOR DEMO!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1" name="CustomShape 2"/>
          <p:cNvSpPr/>
          <p:nvPr/>
        </p:nvSpPr>
        <p:spPr>
          <a:xfrm>
            <a:off x="304920" y="1447920"/>
            <a:ext cx="8533800" cy="34282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i="1" lang="en-US" sz="3600" spc="-1" strike="noStrike">
                <a:solidFill>
                  <a:srgbClr val="000000"/>
                </a:solidFill>
                <a:latin typeface="Arial"/>
                <a:ea typeface="Roboto"/>
              </a:rPr>
              <a:t>Instructor: Demo 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latin typeface="Arial"/>
                <a:ea typeface="Roboto"/>
              </a:rPr>
              <a:t>(GitHub Pages Deployment - Project) </a:t>
            </a:r>
            <a:endParaRPr b="0" lang="en-US" sz="36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304920" y="0"/>
            <a:ext cx="5469840" cy="65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304920" y="762120"/>
            <a:ext cx="8740080" cy="449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Things I’ve noticed people doing </a:t>
            </a:r>
            <a:r>
              <a:rPr b="1" i="1" lang="en-US" sz="2200" spc="-1" strike="noStrike" u="sng">
                <a:solidFill>
                  <a:srgbClr val="000000"/>
                </a:solidFill>
                <a:uFillTx/>
                <a:latin typeface="Arial"/>
              </a:rPr>
              <a:t>incredibly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 well: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All of you are handling an enormous volume of information.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8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All of you are asking the right questions.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8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You notice the right details.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8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You all help each other out.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8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And, most importantly, you are </a:t>
            </a:r>
            <a:r>
              <a:rPr b="1" lang="en-US" sz="2200" spc="-1" strike="noStrike" u="sng">
                <a:solidFill>
                  <a:srgbClr val="000000"/>
                </a:solidFill>
                <a:uFillTx/>
                <a:latin typeface="Arial"/>
              </a:rPr>
              <a:t>figuring out things on your own. </a:t>
            </a:r>
            <a:endParaRPr b="0" lang="en-US" sz="22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304920" y="97920"/>
            <a:ext cx="72565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Deploying a Static Project Site – GitHub Pages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409320" y="783720"/>
            <a:ext cx="8609760" cy="51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Basic Steps: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1. Create a new repository on your GitHub account. You can name this repository whatever you would like.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2. Once inside of the repository, create a new file and name it `index.html`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3. Add some very basic HTML into this file, save it, and then navigate into your repository's Settings tab.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4. Scroll down to the GitHub Pages section and then, in the section labeled "Source", select that you would like to use the master branch as your source.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5. Navigate to `&lt;username&gt;.github.io/&lt;repositoryname&gt;` and you will find that your new web page has gone live!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-11880" y="689760"/>
            <a:ext cx="9155160" cy="56257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2"/>
          <p:cNvSpPr/>
          <p:nvPr/>
        </p:nvSpPr>
        <p:spPr>
          <a:xfrm>
            <a:off x="304920" y="914400"/>
            <a:ext cx="8686080" cy="301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Assignment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Build a newfangled website, and deploy it to GitHub Pages as a project instead of a personal site.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Roboto"/>
              </a:rPr>
              <a:t>Additional instructions to be sent via Slack.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46" name="CustomShape 3"/>
          <p:cNvSpPr/>
          <p:nvPr/>
        </p:nvSpPr>
        <p:spPr>
          <a:xfrm>
            <a:off x="304920" y="97920"/>
            <a:ext cx="525708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&gt; YOUR TURN!!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7" name="CustomShape 4"/>
          <p:cNvSpPr/>
          <p:nvPr/>
        </p:nvSpPr>
        <p:spPr>
          <a:xfrm>
            <a:off x="2971800" y="124920"/>
            <a:ext cx="6019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Roboto"/>
              </a:rPr>
              <a:t>Suggested Time: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Roboto"/>
              </a:rPr>
              <a:t>15 min</a:t>
            </a:r>
            <a:endParaRPr b="0" lang="en-US" sz="18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304920" y="0"/>
            <a:ext cx="5469840" cy="65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Practice Through Frustration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304920" y="2590920"/>
            <a:ext cx="8533800" cy="152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i="1" lang="en-US" sz="6000" spc="-1" strike="noStrike">
                <a:solidFill>
                  <a:srgbClr val="000000"/>
                </a:solidFill>
                <a:latin typeface="Arial"/>
                <a:ea typeface="Roboto"/>
              </a:rPr>
              <a:t>Keep Practicing! </a:t>
            </a:r>
            <a:endParaRPr b="0" lang="en-US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3500" spc="-1" strike="noStrike">
                <a:solidFill>
                  <a:srgbClr val="000000"/>
                </a:solidFill>
                <a:latin typeface="Arial"/>
                <a:ea typeface="Roboto"/>
              </a:rPr>
              <a:t>It gets better.</a:t>
            </a:r>
            <a:endParaRPr b="0" lang="en-US" sz="35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</a:rPr>
              <a:t>Questions?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>
    <p:fade/>
  </p:transition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</a:rPr>
              <a:t>Homework 1 - Help?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>
    <p:fade/>
  </p:transition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</a:rPr>
              <a:t>EXTRA MATERIAL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>
    <p:fade/>
  </p:transition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390600" y="2953440"/>
            <a:ext cx="8228880" cy="87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</a:rPr>
              <a:t>And Back to Git…</a:t>
            </a:r>
            <a:endParaRPr b="0" lang="en-US" sz="41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</a:rPr>
              <a:t>A Few Admin Things…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>
    <p:fade/>
  </p:transition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304920" y="0"/>
            <a:ext cx="5469840" cy="65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Instructor Feedback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304920" y="762120"/>
            <a:ext cx="8740080" cy="449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Remember, Homework #1 is due on </a:t>
            </a:r>
            <a:r>
              <a:rPr b="1" lang="en-US" sz="2200" spc="-1" strike="noStrike" u="sng">
                <a:solidFill>
                  <a:srgbClr val="000000"/>
                </a:solidFill>
                <a:uFillTx/>
                <a:latin typeface="Arial"/>
              </a:rPr>
              <a:t>Tuesday, July 10th.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You will need to submit Homework via GitHub (&amp; GitHub    </a:t>
            </a:r>
            <a:endParaRPr b="0" lang="en-US" sz="22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Pages). We will be going over this today.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622080" y="2715120"/>
            <a:ext cx="8105400" cy="1430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And </a:t>
            </a:r>
            <a:r>
              <a:rPr b="1" lang="en-US" sz="3200" spc="-1" strike="noStrike" u="sng">
                <a:solidFill>
                  <a:srgbClr val="000000"/>
                </a:solidFill>
                <a:uFillTx/>
                <a:latin typeface="Arial"/>
              </a:rPr>
              <a:t>seriously</a:t>
            </a: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! 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Submit whatever you have! Don’t get a 0.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(Even if you don’t like what you’ve made.)</a:t>
            </a:r>
            <a:endParaRPr b="0" lang="en-US" sz="24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304920" y="762120"/>
            <a:ext cx="8740080" cy="556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2200" spc="-1" strike="noStrike" u="sng">
                <a:solidFill>
                  <a:srgbClr val="000000"/>
                </a:solidFill>
                <a:uFillTx/>
                <a:latin typeface="Arial"/>
              </a:rPr>
              <a:t>Also, remember….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In Class Office Hours: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45 minutes before class, 30 minutes after.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Review In Class Material (Exercises and Slides) in the class </a:t>
            </a:r>
            <a:br/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  repository.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Re-Watch Class Videos. The video guide is also available in </a:t>
            </a:r>
            <a:br/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  the class repository.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304920" y="97920"/>
            <a:ext cx="556200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Office Hours + Additional Help </a:t>
            </a:r>
            <a:endParaRPr b="0" lang="en-US" sz="24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</a:rPr>
              <a:t>Recapping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>
    <p:fade/>
  </p:transition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</TotalTime>
  <Application>LibreOffice/6.0.3.2$Linux_X86_64 LibreOffice_project/00m0$Build-2</Application>
  <Words>1522</Words>
  <Paragraphs>260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2015-01-20T17:19:00Z</dcterms:created>
  <dc:creator>ahaque89</dc:creator>
  <dc:description/>
  <dc:language>en-US</dc:language>
  <cp:lastModifiedBy/>
  <cp:lastPrinted>2016-01-30T16:23:56Z</cp:lastPrinted>
  <dcterms:modified xsi:type="dcterms:W3CDTF">2018-07-02T22:13:38Z</dcterms:modified>
  <cp:revision>1490</cp:revision>
  <dc:subject/>
  <dc:title>DevChat #1 Introduction to Twitter Bootstrap:  Web Development for Noobs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16.0014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56</vt:i4>
  </property>
</Properties>
</file>